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6" r:id="rId3"/>
    <p:sldId id="277" r:id="rId4"/>
    <p:sldId id="307" r:id="rId5"/>
    <p:sldId id="309" r:id="rId6"/>
    <p:sldId id="310" r:id="rId7"/>
    <p:sldId id="308" r:id="rId8"/>
    <p:sldId id="315" r:id="rId9"/>
    <p:sldId id="311" r:id="rId10"/>
    <p:sldId id="313" r:id="rId11"/>
    <p:sldId id="312" r:id="rId12"/>
    <p:sldId id="343" r:id="rId13"/>
    <p:sldId id="314" r:id="rId14"/>
    <p:sldId id="316" r:id="rId15"/>
    <p:sldId id="317" r:id="rId16"/>
    <p:sldId id="319" r:id="rId17"/>
    <p:sldId id="306" r:id="rId18"/>
    <p:sldId id="320" r:id="rId19"/>
    <p:sldId id="321" r:id="rId20"/>
    <p:sldId id="280" r:id="rId21"/>
    <p:sldId id="322" r:id="rId22"/>
    <p:sldId id="323" r:id="rId23"/>
    <p:sldId id="324" r:id="rId24"/>
    <p:sldId id="325" r:id="rId25"/>
    <p:sldId id="342" r:id="rId26"/>
    <p:sldId id="282" r:id="rId27"/>
    <p:sldId id="327" r:id="rId28"/>
    <p:sldId id="328" r:id="rId29"/>
    <p:sldId id="329" r:id="rId30"/>
    <p:sldId id="330" r:id="rId31"/>
    <p:sldId id="332" r:id="rId32"/>
    <p:sldId id="331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05" r:id="rId41"/>
    <p:sldId id="344" r:id="rId42"/>
    <p:sldId id="347" r:id="rId4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等线" panose="02010600030101010101" pitchFamily="2" charset="-122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pskrQ0ai8JsMAjkyQAqx0qdt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D75E6C-311A-40F0-AC94-97F4A93E73F2}">
  <a:tblStyle styleId="{70D75E6C-311A-40F0-AC94-97F4A93E73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53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628650" y="1222744"/>
            <a:ext cx="7886700" cy="495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tylam@hk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34516" y="659565"/>
            <a:ext cx="63341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Data Biomedical Informatics  |  12 SEP 2024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36074" y="4557110"/>
            <a:ext cx="4266639" cy="168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Yongtao Ye, Tommy Lam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yytao@connect.hku.hk,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ttylam@hku.hk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School of Public Health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University of Hong Kong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20131" y="1374119"/>
            <a:ext cx="81044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BIOF3001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Workshop 2 – </a:t>
            </a:r>
            <a:r>
              <a:rPr lang="en-US" altLang="zh-Hans-HK" sz="4800" dirty="0">
                <a:latin typeface="Calibri"/>
                <a:ea typeface="Calibri"/>
                <a:cs typeface="Calibri"/>
              </a:rPr>
              <a:t>Analysis and Visualization of </a:t>
            </a: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Big Data in Python</a:t>
            </a:r>
            <a:endParaRPr sz="4800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E8DF0-411A-39B3-D887-62DBB143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16" y="4099669"/>
            <a:ext cx="3061356" cy="2364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AC95D5-64FF-A3E2-E584-7256A61C061B}"/>
              </a:ext>
            </a:extLst>
          </p:cNvPr>
          <p:cNvSpPr txBox="1"/>
          <p:nvPr/>
        </p:nvSpPr>
        <p:spPr>
          <a:xfrm>
            <a:off x="800101" y="256761"/>
            <a:ext cx="73824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</a:t>
            </a:r>
          </a:p>
          <a:p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 to use </a:t>
            </a:r>
            <a:r>
              <a:rPr lang="en-US" altLang="zh-Hans-HK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altLang="zh-Hans-HK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 </a:t>
            </a:r>
            <a:r>
              <a:rPr lang="en-US" altLang="zh-Hans-HK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 with most packages already installed. </a:t>
            </a:r>
          </a:p>
          <a:p>
            <a:endParaRPr lang="en-US" altLang="zh-Hans-HK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Any platform works with python (Visual Studio Code, PyCharm, Sublime Text), up to you.</a:t>
            </a:r>
          </a:p>
          <a:p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569E80-79FF-364D-D624-53A16B07BFC5}"/>
              </a:ext>
            </a:extLst>
          </p:cNvPr>
          <p:cNvSpPr txBox="1"/>
          <p:nvPr/>
        </p:nvSpPr>
        <p:spPr>
          <a:xfrm>
            <a:off x="800101" y="3147366"/>
            <a:ext cx="5883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sz="2400" dirty="0"/>
              <a:t>https://colab.research.google.com/</a:t>
            </a:r>
          </a:p>
        </p:txBody>
      </p:sp>
    </p:spTree>
    <p:extLst>
      <p:ext uri="{BB962C8B-B14F-4D97-AF65-F5344CB8AC3E}">
        <p14:creationId xmlns:p14="http://schemas.microsoft.com/office/powerpoint/2010/main" val="339566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860612" y="138947"/>
            <a:ext cx="4255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new notebook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B1911-DB93-A3EA-670C-0907BE82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986159"/>
            <a:ext cx="7190814" cy="4540581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307F32EF-4555-B616-36C7-98889EAC0E5B}"/>
              </a:ext>
            </a:extLst>
          </p:cNvPr>
          <p:cNvSpPr/>
          <p:nvPr/>
        </p:nvSpPr>
        <p:spPr>
          <a:xfrm>
            <a:off x="2349873" y="4531658"/>
            <a:ext cx="268942" cy="389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668F7-2841-2176-4D38-E28700532B67}"/>
              </a:ext>
            </a:extLst>
          </p:cNvPr>
          <p:cNvSpPr txBox="1"/>
          <p:nvPr/>
        </p:nvSpPr>
        <p:spPr>
          <a:xfrm>
            <a:off x="2867974" y="5007677"/>
            <a:ext cx="126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notebook</a:t>
            </a:r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113122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860612" y="138947"/>
            <a:ext cx="4255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the CSV data file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E385F2-E950-BDEE-B982-C36203AD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866" y="791124"/>
            <a:ext cx="4936873" cy="27302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490FBF-5C3C-1F53-B520-7DBC2693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66" y="3129421"/>
            <a:ext cx="4864612" cy="2937455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CAA172E5-BE51-24FA-FC43-9745D141FC4B}"/>
              </a:ext>
            </a:extLst>
          </p:cNvPr>
          <p:cNvSpPr/>
          <p:nvPr/>
        </p:nvSpPr>
        <p:spPr>
          <a:xfrm>
            <a:off x="3893738" y="1375325"/>
            <a:ext cx="268942" cy="389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2758317-BEE1-AED6-23B5-5A578ED62302}"/>
              </a:ext>
            </a:extLst>
          </p:cNvPr>
          <p:cNvSpPr/>
          <p:nvPr/>
        </p:nvSpPr>
        <p:spPr>
          <a:xfrm>
            <a:off x="3592163" y="4066081"/>
            <a:ext cx="268942" cy="389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46C4E7-078B-9CEC-9DE6-591C981D7711}"/>
              </a:ext>
            </a:extLst>
          </p:cNvPr>
          <p:cNvSpPr txBox="1"/>
          <p:nvPr/>
        </p:nvSpPr>
        <p:spPr>
          <a:xfrm>
            <a:off x="3200483" y="4444259"/>
            <a:ext cx="7833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</a:t>
            </a:r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396885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860612" y="138947"/>
            <a:ext cx="4255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the dataset, a CSV file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E6F04-FA23-4F88-F723-831B1113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15" y="928932"/>
            <a:ext cx="5773767" cy="16999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32028A-F4A4-9472-3CE1-65F4235457E8}"/>
              </a:ext>
            </a:extLst>
          </p:cNvPr>
          <p:cNvSpPr txBox="1"/>
          <p:nvPr/>
        </p:nvSpPr>
        <p:spPr>
          <a:xfrm>
            <a:off x="930215" y="4184848"/>
            <a:ext cx="6468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script is provided in </a:t>
            </a:r>
            <a:r>
              <a:rPr lang="en-US" altLang="zh-Hans-HK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altLang="zh-Hans-HK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altLang="zh-Hans-HK" sz="2400" b="1" dirty="0">
                <a:latin typeface="Calibri" panose="020F0502020204030204" pitchFamily="34" charset="0"/>
                <a:cs typeface="Calibri" panose="020F0502020204030204" pitchFamily="34" charset="0"/>
              </a:rPr>
              <a:t> Moodle. </a:t>
            </a:r>
            <a:r>
              <a:rPr lang="en-US" altLang="zh-Hans-HK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Hans-HK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820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7DE27F-7E98-56BA-992E-9B3AC27DCDDB}"/>
              </a:ext>
            </a:extLst>
          </p:cNvPr>
          <p:cNvSpPr txBox="1"/>
          <p:nvPr/>
        </p:nvSpPr>
        <p:spPr>
          <a:xfrm>
            <a:off x="867333" y="291348"/>
            <a:ext cx="7147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the variables and values for this tutorial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78D2AC4-A8DF-95FD-E0A6-23D065F0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7" y="1084756"/>
            <a:ext cx="8048865" cy="15777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9BE94C-DD37-3F73-459F-E9DD660A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26118"/>
            <a:ext cx="9144000" cy="37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2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7DE27F-7E98-56BA-992E-9B3AC27DCDDB}"/>
              </a:ext>
            </a:extLst>
          </p:cNvPr>
          <p:cNvSpPr txBox="1"/>
          <p:nvPr/>
        </p:nvSpPr>
        <p:spPr>
          <a:xfrm>
            <a:off x="867333" y="291348"/>
            <a:ext cx="7147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the variables and values for this tutorial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3840EF-34D6-7390-E974-D08143644400}"/>
              </a:ext>
            </a:extLst>
          </p:cNvPr>
          <p:cNvSpPr txBox="1"/>
          <p:nvPr/>
        </p:nvSpPr>
        <p:spPr>
          <a:xfrm>
            <a:off x="480329" y="1184089"/>
            <a:ext cx="3627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e</a:t>
            </a:r>
            <a:r>
              <a:rPr lang="zh-Hans-HK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cotyp</a:t>
            </a:r>
            <a:r>
              <a:rPr lang="en-US" altLang="zh-Hans-HK" sz="2400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725F9C-8D9D-23F1-0EE9-3FFA6C98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29" y="1645754"/>
            <a:ext cx="2996970" cy="1850478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EF11532-0096-B38E-0190-D1FB507E7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19941"/>
              </p:ext>
            </p:extLst>
          </p:nvPr>
        </p:nvGraphicFramePr>
        <p:xfrm>
          <a:off x="4027393" y="995082"/>
          <a:ext cx="4235824" cy="3711391"/>
        </p:xfrm>
        <a:graphic>
          <a:graphicData uri="http://schemas.openxmlformats.org/drawingml/2006/table">
            <a:tbl>
              <a:tblPr>
                <a:tableStyleId>{70D75E6C-311A-40F0-AC94-97F4A93E73F2}</a:tableStyleId>
              </a:tblPr>
              <a:tblGrid>
                <a:gridCol w="2158253">
                  <a:extLst>
                    <a:ext uri="{9D8B030D-6E8A-4147-A177-3AD203B41FA5}">
                      <a16:colId xmlns:a16="http://schemas.microsoft.com/office/drawing/2014/main" val="3467663616"/>
                    </a:ext>
                  </a:extLst>
                </a:gridCol>
                <a:gridCol w="2077571">
                  <a:extLst>
                    <a:ext uri="{9D8B030D-6E8A-4147-A177-3AD203B41FA5}">
                      <a16:colId xmlns:a16="http://schemas.microsoft.com/office/drawing/2014/main" val="648402854"/>
                    </a:ext>
                  </a:extLst>
                </a:gridCol>
              </a:tblGrid>
              <a:tr h="39730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9 climate factors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6101347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air pressure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meanpres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603314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wind speed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meanwind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484794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temperature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meantemp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598783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relative humidity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meanhum1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7433596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sunshine </a:t>
                      </a:r>
                      <a:r>
                        <a:rPr lang="en-US" altLang="zh-Hans-HK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duration</a:t>
                      </a:r>
                      <a:endParaRPr lang="en-US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ssd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8831530"/>
                  </a:ext>
                </a:extLst>
              </a:tr>
              <a:tr h="3834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 temperature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meanmaxtem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8558452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 precipitation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maxprec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832234"/>
                  </a:ext>
                </a:extLst>
              </a:tr>
              <a:tr h="3901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min temperature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meanmintem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704515"/>
                  </a:ext>
                </a:extLst>
              </a:tr>
              <a:tr h="36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precipitation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meanprec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67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30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7DE27F-7E98-56BA-992E-9B3AC27DCDDB}"/>
              </a:ext>
            </a:extLst>
          </p:cNvPr>
          <p:cNvSpPr txBox="1"/>
          <p:nvPr/>
        </p:nvSpPr>
        <p:spPr>
          <a:xfrm>
            <a:off x="867333" y="291348"/>
            <a:ext cx="7147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the variables and values for this tutorial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359CF8D-E4AF-0F36-ADE6-0FEC31EBF316}"/>
                  </a:ext>
                </a:extLst>
              </p:cNvPr>
              <p:cNvSpPr txBox="1"/>
              <p:nvPr/>
            </p:nvSpPr>
            <p:spPr>
              <a:xfrm>
                <a:off x="853887" y="814568"/>
                <a:ext cx="7436226" cy="5847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Hans-HK" sz="24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Shannon </a:t>
                </a:r>
                <a:r>
                  <a:rPr lang="en-US" altLang="zh-Hans-HK" sz="2400" dirty="0">
                    <a:solidFill>
                      <a:srgbClr val="1F1F1F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altLang="zh-Hans-HK" sz="24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iodiversity for metagenomic samples</a:t>
                </a:r>
              </a:p>
              <a:p>
                <a:r>
                  <a:rPr lang="en-US" altLang="zh-Hans-HK" sz="24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Richness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zh-Hans-HK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Measure of the number of different kinds of organisms present in the sample.</a:t>
                </a:r>
              </a:p>
              <a:p>
                <a:r>
                  <a:rPr lang="en-US" altLang="zh-Hans-HK" sz="2400" b="0" i="0" u="none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Evenness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en-US" altLang="zh-Hans-HK" sz="24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Measure of the relative abundance of the different species making up the richness of an area.</a:t>
                </a:r>
              </a:p>
              <a:p>
                <a:pPr algn="l"/>
                <a:r>
                  <a:rPr lang="en-US" altLang="zh-Hans-HK" sz="2400" b="1" i="0" dirty="0">
                    <a:solidFill>
                      <a:srgbClr val="FF0000"/>
                    </a:solidFill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Shannon diversity index</a:t>
                </a:r>
              </a:p>
              <a:p>
                <a:r>
                  <a:rPr lang="en-US" altLang="zh-Hans-HK" sz="2400" b="1" u="none" strike="noStrike" baseline="0" dirty="0">
                    <a:solidFill>
                      <a:schemeClr val="tx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n-US" altLang="zh-Hans-HK" sz="2400" b="1" u="none" strike="noStrike" baseline="0" dirty="0">
                    <a:solidFill>
                      <a:srgbClr val="FF0000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Hans-HK" sz="2400">
                        <a:solidFill>
                          <a:srgbClr val="040C2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𝑯</m:t>
                    </m:r>
                    <m:r>
                      <a:rPr lang="en-US" altLang="zh-Hans-HK" sz="2400">
                        <a:solidFill>
                          <a:srgbClr val="040C2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Hans-HK" sz="2400">
                                <a:solidFill>
                                  <a:srgbClr val="040C28"/>
                                </a:solidFill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Hans-HK" sz="2400">
                                <a:solidFill>
                                  <a:srgbClr val="040C28"/>
                                </a:solidFill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Hans-HK" sz="2400">
                                <a:solidFill>
                                  <a:srgbClr val="040C28"/>
                                </a:solidFill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𝒍𝒏</m:t>
                        </m:r>
                        <m:d>
                          <m:dPr>
                            <m:ctrlPr>
                              <a:rPr lang="en-US" altLang="zh-Hans-HK" sz="2400">
                                <a:solidFill>
                                  <a:srgbClr val="040C28"/>
                                </a:solidFill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ans-HK" sz="2400">
                                    <a:solidFill>
                                      <a:srgbClr val="040C28"/>
                                    </a:solidFill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ans-HK" sz="2400">
                                    <a:solidFill>
                                      <a:srgbClr val="040C28"/>
                                    </a:solidFill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Hans-HK" sz="2400">
                                    <a:solidFill>
                                      <a:srgbClr val="040C28"/>
                                    </a:solidFill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Hans-HK" sz="2400" dirty="0">
                    <a:solidFill>
                      <a:srgbClr val="040C28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𝒑</m:t>
                        </m:r>
                      </m:e>
                      <m:sub>
                        <m:r>
                          <a:rPr lang="en-US" altLang="zh-Hans-HK" sz="2400">
                            <a:solidFill>
                              <a:srgbClr val="040C28"/>
                            </a:solidFill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Hans-HK" sz="2400">
                        <a:solidFill>
                          <a:srgbClr val="040C28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Hans-HK" sz="2400" dirty="0">
                    <a:solidFill>
                      <a:srgbClr val="040C28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 the proportion of the entire community made up of species </a:t>
                </a:r>
                <a:r>
                  <a:rPr lang="en-US" altLang="zh-Hans-HK" sz="2400" dirty="0" err="1">
                    <a:solidFill>
                      <a:srgbClr val="040C28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altLang="zh-Hans-HK" sz="2400" dirty="0">
                    <a:solidFill>
                      <a:srgbClr val="040C28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zh-Hans-HK" sz="2400" b="0" i="0" dirty="0">
                    <a:solidFill>
                      <a:srgbClr val="040C28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popular metric to </a:t>
                </a:r>
                <a:r>
                  <a:rPr lang="en-US" altLang="zh-Hans-HK" sz="24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estimate species diversity in a metagenomic dataset.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zh-Hans-HK" sz="24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Take into account the number of species living in a habitat (richness) and their relative abundance (evenness).</a:t>
                </a:r>
                <a:endParaRPr lang="zh-Hans-HK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l">
                  <a:buNone/>
                </a:pPr>
                <a:endParaRPr lang="zh-Hans-HK" altLang="en-US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359CF8D-E4AF-0F36-ADE6-0FEC31EB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7" y="814568"/>
                <a:ext cx="7436226" cy="5847755"/>
              </a:xfrm>
              <a:prstGeom prst="rect">
                <a:avLst/>
              </a:prstGeom>
              <a:blipFill>
                <a:blip r:embed="rId2"/>
                <a:stretch>
                  <a:fillRect l="-1311" t="-834" r="-820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01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DE7EA-9ED2-4004-8CB1-2EB05A8AA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009FF2F-532E-E955-8026-52ABF192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81" y="2843294"/>
            <a:ext cx="3904690" cy="538641"/>
          </a:xfrm>
        </p:spPr>
        <p:txBody>
          <a:bodyPr>
            <a:noAutofit/>
          </a:bodyPr>
          <a:lstStyle/>
          <a:p>
            <a:r>
              <a:rPr lang="en-US" altLang="zh-Hans-HK" sz="2800" dirty="0"/>
              <a:t>Dimensionality reduction</a:t>
            </a:r>
            <a:br>
              <a:rPr lang="en-US" altLang="zh-Hans-HK" sz="2800" dirty="0"/>
            </a:br>
            <a:endParaRPr lang="zh-Hans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82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Hans-HK" sz="2800" dirty="0"/>
              <a:t>Dimensionality reduction (DR)</a:t>
            </a:r>
            <a:br>
              <a:rPr lang="en-US" altLang="zh-Hans-HK" sz="2800" dirty="0"/>
            </a:b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5602DA-0B08-0773-1B7F-24690FFEC6B4}"/>
              </a:ext>
            </a:extLst>
          </p:cNvPr>
          <p:cNvSpPr txBox="1"/>
          <p:nvPr/>
        </p:nvSpPr>
        <p:spPr>
          <a:xfrm>
            <a:off x="628650" y="879013"/>
            <a:ext cx="7886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Projecting the data from high-dimensional space to lower dimensional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s-HK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 analysis (PCA)</a:t>
            </a:r>
          </a:p>
          <a:p>
            <a:pPr marL="342900" indent="-342900">
              <a:buFontTx/>
              <a:buChar char="-"/>
            </a:pPr>
            <a:r>
              <a:rPr lang="en-US" altLang="zh-Hans-H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linearly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transformed onto a new coordinate system such that the directions (principal components) capturing the largest variation in the data can be easily identified.</a:t>
            </a:r>
          </a:p>
          <a:p>
            <a:endParaRPr lang="en-US" altLang="zh-Hans-HK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discriminant analysis (LDA)</a:t>
            </a:r>
          </a:p>
          <a:p>
            <a:pPr marL="457200" indent="-457200">
              <a:buFontTx/>
              <a:buChar char="-"/>
            </a:pP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related to analysis of variance and regression analysis</a:t>
            </a:r>
          </a:p>
          <a:p>
            <a:pPr marL="457200" indent="-457200">
              <a:buFontTx/>
              <a:buChar char="-"/>
            </a:pP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attempt to express one dependent variable as a </a:t>
            </a:r>
            <a:r>
              <a:rPr lang="en-US" altLang="zh-Hans-H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combination of other features or measurements.</a:t>
            </a:r>
          </a:p>
        </p:txBody>
      </p:sp>
    </p:spTree>
    <p:extLst>
      <p:ext uri="{BB962C8B-B14F-4D97-AF65-F5344CB8AC3E}">
        <p14:creationId xmlns:p14="http://schemas.microsoft.com/office/powerpoint/2010/main" val="195575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67" y="136524"/>
            <a:ext cx="7886700" cy="538641"/>
          </a:xfrm>
        </p:spPr>
        <p:txBody>
          <a:bodyPr>
            <a:noAutofit/>
          </a:bodyPr>
          <a:lstStyle/>
          <a:p>
            <a:r>
              <a:rPr lang="en-US" altLang="zh-Hans-HK" sz="2800" dirty="0"/>
              <a:t>scikit-learn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5602DA-0B08-0773-1B7F-24690FFEC6B4}"/>
              </a:ext>
            </a:extLst>
          </p:cNvPr>
          <p:cNvSpPr txBox="1"/>
          <p:nvPr/>
        </p:nvSpPr>
        <p:spPr>
          <a:xfrm>
            <a:off x="628650" y="879013"/>
            <a:ext cx="7886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community project provides a great number of packages for machine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s-HK" sz="2400" b="0" i="0" dirty="0">
              <a:solidFill>
                <a:srgbClr val="2228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was started in 2007 as a Google Summer of Code project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s-HK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Hans-HK" sz="2400" dirty="0" err="1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sklearn.decomposition</a:t>
            </a:r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import </a:t>
            </a:r>
            <a:r>
              <a:rPr lang="en-US" altLang="zh-Hans-H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s-HK" sz="2400" dirty="0">
              <a:solidFill>
                <a:srgbClr val="22283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altLang="zh-Hans-HK" sz="2400" dirty="0" err="1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sklearn.discriminant_analysis</a:t>
            </a:r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import </a:t>
            </a:r>
            <a:r>
              <a:rPr lang="en-US" altLang="zh-Hans-HK" sz="2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LinearDiscriminantAnalysis</a:t>
            </a:r>
            <a:endParaRPr lang="en-US" altLang="zh-Hans-HK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to explore a big </a:t>
            </a:r>
            <a:r>
              <a:rPr lang="en-US" altLang="zh-Hans-HK" sz="2800" b="0" i="0" u="none" strike="noStrike" baseline="0" dirty="0"/>
              <a:t>biomedical data?</a:t>
            </a:r>
            <a:br>
              <a:rPr lang="en-US" altLang="zh-Hans-HK" sz="2800" b="0" i="0" u="none" strike="noStrike" baseline="0" dirty="0"/>
            </a:b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F193EE-1539-BB72-DB86-346D6B31EBBF}"/>
              </a:ext>
            </a:extLst>
          </p:cNvPr>
          <p:cNvSpPr txBox="1"/>
          <p:nvPr/>
        </p:nvSpPr>
        <p:spPr>
          <a:xfrm>
            <a:off x="569818" y="698237"/>
            <a:ext cx="80043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-HK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number of variables </a:t>
            </a:r>
            <a:r>
              <a:rPr lang="en-US" altLang="zh-Hans-HK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associated with </a:t>
            </a:r>
            <a:r>
              <a:rPr lang="en-US" altLang="zh-Hans-HK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observations </a:t>
            </a: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extensively studied for a particular biomedical problem.</a:t>
            </a:r>
          </a:p>
          <a:p>
            <a:endParaRPr lang="en-US" altLang="zh-Hans-H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38641"/>
          </a:xfrm>
        </p:spPr>
        <p:txBody>
          <a:bodyPr>
            <a:noAutofit/>
          </a:bodyPr>
          <a:lstStyle/>
          <a:p>
            <a:r>
              <a:rPr lang="en-US" sz="2800" dirty="0"/>
              <a:t>PCA and LDA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BB9B7D8-AB6E-3446-C5F9-C86911A8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03" y="635069"/>
            <a:ext cx="5378726" cy="148597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4C894AD-119A-87AB-6199-0EA576C016E7}"/>
              </a:ext>
            </a:extLst>
          </p:cNvPr>
          <p:cNvSpPr txBox="1"/>
          <p:nvPr/>
        </p:nvSpPr>
        <p:spPr>
          <a:xfrm>
            <a:off x="6248484" y="1608816"/>
            <a:ext cx="247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the data</a:t>
            </a:r>
            <a:endParaRPr lang="zh-Hans-HK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A9DDFA-A158-A923-9238-D9DBD1B32186}"/>
              </a:ext>
            </a:extLst>
          </p:cNvPr>
          <p:cNvSpPr txBox="1"/>
          <p:nvPr/>
        </p:nvSpPr>
        <p:spPr>
          <a:xfrm>
            <a:off x="6248484" y="842896"/>
            <a:ext cx="247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packages</a:t>
            </a:r>
            <a:endParaRPr lang="zh-Hans-HK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BD26AE-CF83-AA0A-64E3-C37C104F4579}"/>
              </a:ext>
            </a:extLst>
          </p:cNvPr>
          <p:cNvSpPr txBox="1"/>
          <p:nvPr/>
        </p:nvSpPr>
        <p:spPr>
          <a:xfrm>
            <a:off x="5895691" y="4142618"/>
            <a:ext cx="247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zh-CN" altLang="en-US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zh-CN" altLang="en-US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22283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LDA</a:t>
            </a:r>
            <a:endParaRPr lang="zh-Hans-HK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1916E9-077B-9F7D-F2B7-84A79742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9756"/>
            <a:ext cx="5191850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8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38641"/>
          </a:xfrm>
        </p:spPr>
        <p:txBody>
          <a:bodyPr>
            <a:noAutofit/>
          </a:bodyPr>
          <a:lstStyle/>
          <a:p>
            <a:r>
              <a:rPr lang="en-US" sz="2800" dirty="0"/>
              <a:t>PCA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6AA19-AF97-EAE2-6CBF-702503219EB4}"/>
              </a:ext>
            </a:extLst>
          </p:cNvPr>
          <p:cNvSpPr txBox="1"/>
          <p:nvPr/>
        </p:nvSpPr>
        <p:spPr>
          <a:xfrm>
            <a:off x="628650" y="594692"/>
            <a:ext cx="5473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explained variance ratio (PCA first two components): [0.88467346 0.08685128]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C752C-C801-D68F-4B35-0D4C92EB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7" y="1409596"/>
            <a:ext cx="7874405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6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38641"/>
          </a:xfrm>
        </p:spPr>
        <p:txBody>
          <a:bodyPr>
            <a:noAutofit/>
          </a:bodyPr>
          <a:lstStyle/>
          <a:p>
            <a:r>
              <a:rPr lang="en-US" sz="2800" dirty="0"/>
              <a:t>LDA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6AA19-AF97-EAE2-6CBF-702503219EB4}"/>
              </a:ext>
            </a:extLst>
          </p:cNvPr>
          <p:cNvSpPr txBox="1"/>
          <p:nvPr/>
        </p:nvSpPr>
        <p:spPr>
          <a:xfrm>
            <a:off x="628650" y="594692"/>
            <a:ext cx="5473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explained variance ratio (LDA first two components): [0.45709294 0.27094965]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05E41-F88D-B389-6B32-1AEAF6D0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6" y="1209327"/>
            <a:ext cx="7550538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2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B84406-023C-92F5-9B19-59CCCDA8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234" y="272790"/>
            <a:ext cx="2343145" cy="2111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38641"/>
          </a:xfrm>
        </p:spPr>
        <p:txBody>
          <a:bodyPr>
            <a:noAutofit/>
          </a:bodyPr>
          <a:lstStyle/>
          <a:p>
            <a:r>
              <a:rPr lang="en-US" sz="2800" dirty="0"/>
              <a:t>PCA and LDA with data </a:t>
            </a:r>
            <a:r>
              <a:rPr lang="en-US" altLang="zh-Hans-HK" sz="2800" b="0" i="0" dirty="0">
                <a:solidFill>
                  <a:srgbClr val="222832"/>
                </a:solidFill>
                <a:effectLst/>
              </a:rPr>
              <a:t>standardization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82E888-21D7-9482-F259-72530CBF6DDB}"/>
                  </a:ext>
                </a:extLst>
              </p:cNvPr>
              <p:cNvSpPr txBox="1"/>
              <p:nvPr/>
            </p:nvSpPr>
            <p:spPr>
              <a:xfrm>
                <a:off x="799888" y="1038943"/>
                <a:ext cx="1735453" cy="691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Hans-HK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ans-HK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Hans-HK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Hans-HK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Hans-HK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Hans-HK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82E888-21D7-9482-F259-72530CBF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8" y="1038943"/>
                <a:ext cx="1735453" cy="691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13545C5-C223-3478-DDC5-19326F6B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989" y="469585"/>
            <a:ext cx="1745760" cy="1659431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C908796D-666B-01EA-671D-28CB8522CBE0}"/>
              </a:ext>
            </a:extLst>
          </p:cNvPr>
          <p:cNvSpPr/>
          <p:nvPr/>
        </p:nvSpPr>
        <p:spPr>
          <a:xfrm>
            <a:off x="5094687" y="1224317"/>
            <a:ext cx="380785" cy="160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7CE630-87D5-BD1E-968E-73BC8F076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79" y="4354501"/>
            <a:ext cx="4992198" cy="100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B9FA80-1741-53E1-EEB8-119E3D26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79" y="2990879"/>
            <a:ext cx="5167744" cy="457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FC9F4CD-C1E2-3710-0F8C-8544745246EE}"/>
              </a:ext>
            </a:extLst>
          </p:cNvPr>
          <p:cNvSpPr txBox="1"/>
          <p:nvPr/>
        </p:nvSpPr>
        <p:spPr>
          <a:xfrm>
            <a:off x="903472" y="248514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columns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35463E-D7DE-4908-98E7-AFA19DE738A7}"/>
              </a:ext>
            </a:extLst>
          </p:cNvPr>
          <p:cNvSpPr txBox="1"/>
          <p:nvPr/>
        </p:nvSpPr>
        <p:spPr>
          <a:xfrm>
            <a:off x="918466" y="385550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rows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19B32F-7A24-9555-4915-A83B3D22B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137" y="2657303"/>
            <a:ext cx="2365758" cy="31649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898435-7D7A-CE6E-AB2F-6447539D3FE3}"/>
              </a:ext>
            </a:extLst>
          </p:cNvPr>
          <p:cNvSpPr/>
          <p:nvPr/>
        </p:nvSpPr>
        <p:spPr>
          <a:xfrm>
            <a:off x="6294137" y="4954555"/>
            <a:ext cx="2509708" cy="1679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269D3-8ECE-8A36-B963-9DF032D9355A}"/>
              </a:ext>
            </a:extLst>
          </p:cNvPr>
          <p:cNvSpPr/>
          <p:nvPr/>
        </p:nvSpPr>
        <p:spPr>
          <a:xfrm>
            <a:off x="7548991" y="2603720"/>
            <a:ext cx="387269" cy="3349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12770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C752C-C801-D68F-4B35-0D4C92EB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91" y="313091"/>
            <a:ext cx="4383053" cy="22480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A56759-B134-00CD-B44D-499F444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8" y="3479154"/>
            <a:ext cx="4495992" cy="2371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B0B71F-7C19-A659-9E45-1DE2ADA470D1}"/>
              </a:ext>
            </a:extLst>
          </p:cNvPr>
          <p:cNvSpPr txBox="1"/>
          <p:nvPr/>
        </p:nvSpPr>
        <p:spPr>
          <a:xfrm>
            <a:off x="255939" y="1052378"/>
            <a:ext cx="2813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explained variance ratio </a:t>
            </a:r>
          </a:p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[0.88467346 0.08685128]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0891B-7DB4-538B-3FD5-C4B2F94D992E}"/>
              </a:ext>
            </a:extLst>
          </p:cNvPr>
          <p:cNvSpPr txBox="1"/>
          <p:nvPr/>
        </p:nvSpPr>
        <p:spPr>
          <a:xfrm>
            <a:off x="255939" y="82293"/>
            <a:ext cx="820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PCA</a:t>
            </a:r>
            <a:endParaRPr lang="zh-Hans-HK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C53280-996D-A0CD-96D0-1133ED66910B}"/>
              </a:ext>
            </a:extLst>
          </p:cNvPr>
          <p:cNvSpPr txBox="1"/>
          <p:nvPr/>
        </p:nvSpPr>
        <p:spPr>
          <a:xfrm>
            <a:off x="255939" y="3016379"/>
            <a:ext cx="343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0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columns</a:t>
            </a:r>
            <a:endParaRPr lang="zh-Hans-HK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E5AA9C-7988-D473-2157-48C3DACE3C66}"/>
              </a:ext>
            </a:extLst>
          </p:cNvPr>
          <p:cNvSpPr txBox="1"/>
          <p:nvPr/>
        </p:nvSpPr>
        <p:spPr>
          <a:xfrm>
            <a:off x="5403804" y="5873339"/>
            <a:ext cx="2343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dirty="0"/>
              <a:t>explained variance ratio </a:t>
            </a:r>
            <a:endParaRPr lang="en-US" altLang="zh-Hans-HK" dirty="0"/>
          </a:p>
          <a:p>
            <a:r>
              <a:rPr lang="zh-Hans-HK" altLang="en-US" dirty="0"/>
              <a:t>[0.50033645 0.20243533]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1537F9-FE3D-91B5-C37B-03749A98BE64}"/>
              </a:ext>
            </a:extLst>
          </p:cNvPr>
          <p:cNvSpPr txBox="1"/>
          <p:nvPr/>
        </p:nvSpPr>
        <p:spPr>
          <a:xfrm>
            <a:off x="4771208" y="3003808"/>
            <a:ext cx="3608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0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rows</a:t>
            </a:r>
            <a:endParaRPr lang="zh-Hans-HK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3E18E6E-5BAB-8E1D-5E4A-4726E1E1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29000"/>
            <a:ext cx="4601093" cy="24716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8829609-6FFA-E652-01FB-85FE3D515912}"/>
              </a:ext>
            </a:extLst>
          </p:cNvPr>
          <p:cNvSpPr txBox="1"/>
          <p:nvPr/>
        </p:nvSpPr>
        <p:spPr>
          <a:xfrm>
            <a:off x="628650" y="5873339"/>
            <a:ext cx="2343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dirty="0"/>
              <a:t>explained variance ratio </a:t>
            </a:r>
            <a:endParaRPr lang="en-US" altLang="zh-Hans-HK" dirty="0"/>
          </a:p>
          <a:p>
            <a:r>
              <a:rPr lang="zh-Hans-HK" altLang="en-US" dirty="0"/>
              <a:t>[</a:t>
            </a:r>
            <a:r>
              <a:rPr lang="en-US" altLang="zh-Hans-HK" dirty="0"/>
              <a:t>0.11085358 0.04451011</a:t>
            </a:r>
            <a:r>
              <a:rPr lang="zh-Hans-HK" alt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31686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D4D582-8CB7-E929-DDB2-E8358720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63118"/>
            <a:ext cx="4750219" cy="2564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0B71F-7C19-A659-9E45-1DE2ADA470D1}"/>
              </a:ext>
            </a:extLst>
          </p:cNvPr>
          <p:cNvSpPr txBox="1"/>
          <p:nvPr/>
        </p:nvSpPr>
        <p:spPr>
          <a:xfrm>
            <a:off x="255939" y="1052378"/>
            <a:ext cx="2813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explained variance ratio </a:t>
            </a:r>
          </a:p>
          <a:p>
            <a:r>
              <a:rPr lang="en-US" altLang="zh-Hans-HK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[0.45709294 0.27094965]</a:t>
            </a:r>
            <a:endParaRPr lang="zh-Hans-HK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E0891B-7DB4-538B-3FD5-C4B2F94D992E}"/>
              </a:ext>
            </a:extLst>
          </p:cNvPr>
          <p:cNvSpPr txBox="1"/>
          <p:nvPr/>
        </p:nvSpPr>
        <p:spPr>
          <a:xfrm>
            <a:off x="255939" y="82293"/>
            <a:ext cx="820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LDA</a:t>
            </a:r>
            <a:endParaRPr lang="zh-Hans-HK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C53280-996D-A0CD-96D0-1133ED66910B}"/>
              </a:ext>
            </a:extLst>
          </p:cNvPr>
          <p:cNvSpPr txBox="1"/>
          <p:nvPr/>
        </p:nvSpPr>
        <p:spPr>
          <a:xfrm>
            <a:off x="255939" y="3016379"/>
            <a:ext cx="343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0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columns</a:t>
            </a:r>
            <a:endParaRPr lang="zh-Hans-HK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E5AA9C-7988-D473-2157-48C3DACE3C66}"/>
              </a:ext>
            </a:extLst>
          </p:cNvPr>
          <p:cNvSpPr txBox="1"/>
          <p:nvPr/>
        </p:nvSpPr>
        <p:spPr>
          <a:xfrm>
            <a:off x="5403804" y="5913469"/>
            <a:ext cx="2343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dirty="0"/>
              <a:t>explained variance ratio </a:t>
            </a:r>
            <a:endParaRPr lang="en-US" altLang="zh-Hans-HK" dirty="0"/>
          </a:p>
          <a:p>
            <a:r>
              <a:rPr lang="zh-Hans-HK" altLang="en-US" dirty="0"/>
              <a:t>[</a:t>
            </a:r>
            <a:r>
              <a:rPr lang="en-US" altLang="zh-Hans-HK" dirty="0"/>
              <a:t>0.94389184 0.03719273</a:t>
            </a:r>
            <a:r>
              <a:rPr lang="zh-Hans-HK" altLang="en-US" dirty="0"/>
              <a:t>]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1537F9-FE3D-91B5-C37B-03749A98BE64}"/>
              </a:ext>
            </a:extLst>
          </p:cNvPr>
          <p:cNvSpPr txBox="1"/>
          <p:nvPr/>
        </p:nvSpPr>
        <p:spPr>
          <a:xfrm>
            <a:off x="4771208" y="3003808"/>
            <a:ext cx="3608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000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standardization along rows</a:t>
            </a:r>
            <a:endParaRPr lang="zh-Hans-HK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D7EB17-A5FD-B4B0-DDE2-F3A2B3F0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03918"/>
            <a:ext cx="4696227" cy="2456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19925B2-A44C-61EA-16A0-3603C597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2508"/>
            <a:ext cx="4572000" cy="24245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44A90-0817-4650-4AE4-D8C3CF31D3BF}"/>
              </a:ext>
            </a:extLst>
          </p:cNvPr>
          <p:cNvSpPr txBox="1"/>
          <p:nvPr/>
        </p:nvSpPr>
        <p:spPr>
          <a:xfrm>
            <a:off x="704068" y="5857759"/>
            <a:ext cx="2343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dirty="0"/>
              <a:t>explained variance ratio </a:t>
            </a:r>
            <a:endParaRPr lang="en-US" altLang="zh-Hans-HK" dirty="0"/>
          </a:p>
          <a:p>
            <a:r>
              <a:rPr lang="zh-Hans-HK" altLang="en-US" dirty="0"/>
              <a:t>[</a:t>
            </a:r>
            <a:r>
              <a:rPr lang="en-US" altLang="zh-Hans-HK" dirty="0"/>
              <a:t>0.45709294 0.27094965</a:t>
            </a:r>
            <a:r>
              <a:rPr lang="zh-Hans-HK" alt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9365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39" y="239358"/>
            <a:ext cx="7444338" cy="321408"/>
          </a:xfrm>
        </p:spPr>
        <p:txBody>
          <a:bodyPr>
            <a:noAutofit/>
          </a:bodyPr>
          <a:lstStyle/>
          <a:p>
            <a:r>
              <a:rPr lang="en-HK" sz="2400" dirty="0"/>
              <a:t>Different </a:t>
            </a:r>
            <a:r>
              <a:rPr lang="en-HK" sz="2400" dirty="0" err="1"/>
              <a:t>virome</a:t>
            </a:r>
            <a:r>
              <a:rPr lang="en-HK" sz="2400" dirty="0"/>
              <a:t> patterns in different ecotypes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121595-DC46-08F3-A820-935CF436B99E}"/>
              </a:ext>
            </a:extLst>
          </p:cNvPr>
          <p:cNvSpPr txBox="1"/>
          <p:nvPr/>
        </p:nvSpPr>
        <p:spPr>
          <a:xfrm>
            <a:off x="909031" y="588390"/>
            <a:ext cx="6577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altLang="zh-Hans-HK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HK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 is measured by Shannon Index. 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72C4BE1-A485-BDFB-CC67-8DFB6214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08" y="1411248"/>
            <a:ext cx="4673840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4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39" y="239358"/>
            <a:ext cx="7444338" cy="321408"/>
          </a:xfrm>
        </p:spPr>
        <p:txBody>
          <a:bodyPr>
            <a:noAutofit/>
          </a:bodyPr>
          <a:lstStyle/>
          <a:p>
            <a:r>
              <a:rPr lang="en-HK" sz="2800" dirty="0"/>
              <a:t>Different </a:t>
            </a:r>
            <a:r>
              <a:rPr lang="en-HK" sz="2800" dirty="0" err="1"/>
              <a:t>virome</a:t>
            </a:r>
            <a:r>
              <a:rPr lang="en-HK" sz="2800" dirty="0"/>
              <a:t> diversity in different ecotypes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0A83E25-5AF4-19FA-0E3E-4D47D4B4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42" y="960764"/>
            <a:ext cx="5429529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39" y="239358"/>
            <a:ext cx="7444338" cy="321408"/>
          </a:xfrm>
        </p:spPr>
        <p:txBody>
          <a:bodyPr>
            <a:noAutofit/>
          </a:bodyPr>
          <a:lstStyle/>
          <a:p>
            <a:r>
              <a:rPr lang="en-HK" sz="2800" dirty="0"/>
              <a:t>Different </a:t>
            </a:r>
            <a:r>
              <a:rPr lang="en-HK" sz="2800" dirty="0" err="1"/>
              <a:t>virome</a:t>
            </a:r>
            <a:r>
              <a:rPr lang="en-HK" sz="2800" dirty="0"/>
              <a:t> diversity in different ecotypes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8E0E25-9441-8EC9-DD05-1B05577B98C2}"/>
              </a:ext>
            </a:extLst>
          </p:cNvPr>
          <p:cNvSpPr txBox="1"/>
          <p:nvPr/>
        </p:nvSpPr>
        <p:spPr>
          <a:xfrm>
            <a:off x="793155" y="1088887"/>
            <a:ext cx="73859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 two-sample test is to determine whether the difference between these two populations is statistically significant. </a:t>
            </a:r>
          </a:p>
          <a:p>
            <a:endParaRPr lang="en-US" altLang="zh-Hans-HK" sz="2400" dirty="0">
              <a:solidFill>
                <a:srgbClr val="2021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Student's t-test </a:t>
            </a:r>
            <a:r>
              <a:rPr lang="en-US" altLang="zh-Hans-HK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en-US" altLang="zh-Hans-HK" sz="2400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-HK" sz="2400" b="0" i="0" u="none" strike="noStrike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distribution</a:t>
            </a:r>
            <a:r>
              <a:rPr lang="en-US" altLang="zh-Hans-HK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assumption.</a:t>
            </a:r>
            <a:endParaRPr lang="en-US" altLang="zh-Hans-HK" sz="2400" dirty="0">
              <a:solidFill>
                <a:srgbClr val="2021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Hans-HK" sz="2400" dirty="0">
              <a:solidFill>
                <a:srgbClr val="2021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Wilcoxon rank-sum test </a:t>
            </a:r>
            <a:r>
              <a:rPr lang="en-US" altLang="zh-Hans-HK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require the </a:t>
            </a:r>
            <a:r>
              <a:rPr lang="en-US" altLang="zh-Hans-HK" sz="2400" b="0" i="0" u="none" strike="noStrike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distribution</a:t>
            </a:r>
            <a:r>
              <a:rPr lang="en-US" altLang="zh-Hans-HK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assumption.</a:t>
            </a:r>
            <a:endParaRPr lang="zh-Hans-HK" altLang="en-US" sz="2400" dirty="0">
              <a:solidFill>
                <a:srgbClr val="2021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97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39" y="239358"/>
            <a:ext cx="7444338" cy="321408"/>
          </a:xfrm>
        </p:spPr>
        <p:txBody>
          <a:bodyPr>
            <a:noAutofit/>
          </a:bodyPr>
          <a:lstStyle/>
          <a:p>
            <a:r>
              <a:rPr lang="en-US" altLang="zh-Hans-HK" sz="28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Hans-HK" sz="2800" b="0" i="0" u="none" strike="noStrike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istribution</a:t>
            </a:r>
            <a:r>
              <a:rPr lang="en-US" altLang="zh-Hans-HK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checking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070A25-7D9A-B33D-EF8D-AE6EEC75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9" y="807837"/>
            <a:ext cx="3835597" cy="1301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3FEC33-97D1-0D29-9F23-C980D8B5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6" y="2308592"/>
            <a:ext cx="6716084" cy="40477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999347-F9B9-F1C6-AD53-BC31941118FA}"/>
              </a:ext>
            </a:extLst>
          </p:cNvPr>
          <p:cNvSpPr txBox="1"/>
          <p:nvPr/>
        </p:nvSpPr>
        <p:spPr>
          <a:xfrm>
            <a:off x="5200650" y="858580"/>
            <a:ext cx="2835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data distribution in each ecotype</a:t>
            </a:r>
            <a:endParaRPr lang="zh-Hans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804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E243C-1888-8DE1-FE06-7ED98D48D77D}"/>
              </a:ext>
            </a:extLst>
          </p:cNvPr>
          <p:cNvSpPr txBox="1"/>
          <p:nvPr/>
        </p:nvSpPr>
        <p:spPr>
          <a:xfrm>
            <a:off x="302990" y="208881"/>
            <a:ext cx="8149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Ecoclimate drivers shape </a:t>
            </a:r>
            <a:r>
              <a:rPr lang="en-US" altLang="zh-Hans-HK" sz="24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 in a globally invasive tick species. The ISME Journal. (2024)</a:t>
            </a:r>
            <a:r>
              <a:rPr lang="en-US" altLang="zh-Hans-HK" sz="2400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Hans-HK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图片 14" descr="地图&#10;&#10;描述已自动生成">
            <a:extLst>
              <a:ext uri="{FF2B5EF4-FFF2-40B4-BE49-F238E27FC236}">
                <a16:creationId xmlns:a16="http://schemas.microsoft.com/office/drawing/2014/main" id="{D9A327AD-7718-F5DB-71CE-28BFD65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5" y="1523133"/>
            <a:ext cx="4650371" cy="38117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4644EF-2574-D5A1-1727-202B94874F64}"/>
              </a:ext>
            </a:extLst>
          </p:cNvPr>
          <p:cNvSpPr txBox="1"/>
          <p:nvPr/>
        </p:nvSpPr>
        <p:spPr>
          <a:xfrm>
            <a:off x="5069541" y="2192623"/>
            <a:ext cx="34995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metagenomic samples in </a:t>
            </a:r>
            <a:r>
              <a:rPr lang="en-US" altLang="zh-Hans-HK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locations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sequenced to explore the association between </a:t>
            </a:r>
            <a:r>
              <a:rPr lang="en-US" altLang="zh-Hans-HK" sz="24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 and ecoclimate factors</a:t>
            </a: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zh-Hans-HK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678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39" y="239358"/>
            <a:ext cx="7444338" cy="321408"/>
          </a:xfrm>
        </p:spPr>
        <p:txBody>
          <a:bodyPr>
            <a:noAutofit/>
          </a:bodyPr>
          <a:lstStyle/>
          <a:p>
            <a:r>
              <a:rPr lang="en-US" altLang="zh-Hans-HK" sz="2800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Wilcoxon rank-sum test</a:t>
            </a: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591EE5-4BC4-DFFA-8EBF-710C0814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9" y="731243"/>
            <a:ext cx="5473981" cy="2273417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911B45F-266D-45F4-B4A0-4846185A0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50219"/>
              </p:ext>
            </p:extLst>
          </p:nvPr>
        </p:nvGraphicFramePr>
        <p:xfrm>
          <a:off x="1104303" y="3341736"/>
          <a:ext cx="4864100" cy="2844800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216998503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0645569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79103216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Group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Group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significantly different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723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819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7342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855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6166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860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283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5052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8114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2604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38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388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25236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2268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10211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3145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39B2CDE-2E1A-ADDE-84CE-80691F1DAC86}"/>
              </a:ext>
            </a:extLst>
          </p:cNvPr>
          <p:cNvSpPr txBox="1"/>
          <p:nvPr/>
        </p:nvSpPr>
        <p:spPr>
          <a:xfrm>
            <a:off x="5968403" y="5413639"/>
            <a:ext cx="2503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with high temperature </a:t>
            </a:r>
            <a:endParaRPr lang="zh-Hans-HK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6019483" y="3854468"/>
            <a:ext cx="279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Farmland and Grasslan</a:t>
            </a:r>
            <a:r>
              <a:rPr lang="en-US" altLang="zh-Hans-H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with similar </a:t>
            </a:r>
            <a:r>
              <a:rPr lang="en-US" altLang="zh-Hans-HK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altLang="zh-Hans-H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condition?</a:t>
            </a:r>
            <a:endParaRPr lang="zh-Hans-HK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6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DE7EA-9ED2-4004-8CB1-2EB05A8AA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009FF2F-532E-E955-8026-52ABF192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983" y="2843294"/>
            <a:ext cx="6335125" cy="538641"/>
          </a:xfrm>
        </p:spPr>
        <p:txBody>
          <a:bodyPr>
            <a:noAutofit/>
          </a:bodyPr>
          <a:lstStyle/>
          <a:p>
            <a:r>
              <a:rPr lang="en-US" altLang="zh-Hans-HK" sz="2800" dirty="0"/>
              <a:t>Multivariable associations and regressions</a:t>
            </a:r>
            <a:br>
              <a:rPr lang="en-US" altLang="zh-Hans-HK" sz="2800" dirty="0"/>
            </a:br>
            <a:endParaRPr lang="zh-Hans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24531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30" y="919351"/>
            <a:ext cx="4284495" cy="321408"/>
          </a:xfrm>
        </p:spPr>
        <p:txBody>
          <a:bodyPr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association</a:t>
            </a: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B3B897-817C-C039-9903-E1EC952C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13" y="1354450"/>
            <a:ext cx="8687870" cy="11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5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16" y="166613"/>
            <a:ext cx="4284495" cy="3214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association</a:t>
            </a: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FEEEF8-854F-BDB5-2CB0-13FDD783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25" y="1101725"/>
            <a:ext cx="6803705" cy="5243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E41B88-D0FB-D5E3-0D67-AD6491E1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7" y="944298"/>
            <a:ext cx="6436164" cy="587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F56549-89B8-0FA4-D2FB-FD10A522CEB3}"/>
              </a:ext>
            </a:extLst>
          </p:cNvPr>
          <p:cNvSpPr txBox="1"/>
          <p:nvPr/>
        </p:nvSpPr>
        <p:spPr>
          <a:xfrm>
            <a:off x="1089175" y="665900"/>
            <a:ext cx="829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diversity</a:t>
            </a:r>
            <a:endParaRPr lang="zh-Hans-HK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F80A36-041F-C68F-0782-FBFC47874F53}"/>
              </a:ext>
            </a:extLst>
          </p:cNvPr>
          <p:cNvSpPr txBox="1"/>
          <p:nvPr/>
        </p:nvSpPr>
        <p:spPr>
          <a:xfrm>
            <a:off x="1677492" y="462678"/>
            <a:ext cx="108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pressure</a:t>
            </a:r>
            <a:endParaRPr lang="zh-Hans-HK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273265-536B-C557-1493-69EA7350FA1C}"/>
              </a:ext>
            </a:extLst>
          </p:cNvPr>
          <p:cNvSpPr txBox="1"/>
          <p:nvPr/>
        </p:nvSpPr>
        <p:spPr>
          <a:xfrm>
            <a:off x="2321862" y="670325"/>
            <a:ext cx="1101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 speed</a:t>
            </a:r>
            <a:endParaRPr lang="zh-Hans-HK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4F1AA8-76A6-EC4E-3DB4-846E88F7A728}"/>
              </a:ext>
            </a:extLst>
          </p:cNvPr>
          <p:cNvSpPr txBox="1"/>
          <p:nvPr/>
        </p:nvSpPr>
        <p:spPr>
          <a:xfrm>
            <a:off x="2993122" y="462678"/>
            <a:ext cx="116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zh-Hans-HK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293DF6-6408-15A4-6427-A1B9DE643C39}"/>
              </a:ext>
            </a:extLst>
          </p:cNvPr>
          <p:cNvSpPr txBox="1"/>
          <p:nvPr/>
        </p:nvSpPr>
        <p:spPr>
          <a:xfrm>
            <a:off x="3510716" y="682526"/>
            <a:ext cx="1461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relative humidity</a:t>
            </a:r>
            <a:endParaRPr lang="zh-Hans-HK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CDE30-A812-3724-1BCE-DF96350E1023}"/>
              </a:ext>
            </a:extLst>
          </p:cNvPr>
          <p:cNvSpPr txBox="1"/>
          <p:nvPr/>
        </p:nvSpPr>
        <p:spPr>
          <a:xfrm>
            <a:off x="4021160" y="462678"/>
            <a:ext cx="1513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unshine duration</a:t>
            </a:r>
            <a:endParaRPr lang="zh-Hans-HK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B7657F9-4785-B892-ADBE-12AC8BFB2EC4}"/>
              </a:ext>
            </a:extLst>
          </p:cNvPr>
          <p:cNvSpPr txBox="1"/>
          <p:nvPr/>
        </p:nvSpPr>
        <p:spPr>
          <a:xfrm>
            <a:off x="4846915" y="682525"/>
            <a:ext cx="1550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temperature</a:t>
            </a:r>
            <a:endParaRPr lang="zh-Hans-HK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D66C04-0BF2-8217-450F-4BEA73CBB4C9}"/>
              </a:ext>
            </a:extLst>
          </p:cNvPr>
          <p:cNvSpPr txBox="1"/>
          <p:nvPr/>
        </p:nvSpPr>
        <p:spPr>
          <a:xfrm>
            <a:off x="5392760" y="446135"/>
            <a:ext cx="1513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precipitation</a:t>
            </a:r>
            <a:endParaRPr lang="zh-Hans-HK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DB3286-E8CA-980B-AF5D-5BD389D4E177}"/>
              </a:ext>
            </a:extLst>
          </p:cNvPr>
          <p:cNvSpPr txBox="1"/>
          <p:nvPr/>
        </p:nvSpPr>
        <p:spPr>
          <a:xfrm>
            <a:off x="6178958" y="688902"/>
            <a:ext cx="1620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 temperature</a:t>
            </a:r>
            <a:endParaRPr lang="zh-Hans-HK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9DBD4A0-8EFA-D122-D80E-9806EF0F26E4}"/>
              </a:ext>
            </a:extLst>
          </p:cNvPr>
          <p:cNvSpPr txBox="1"/>
          <p:nvPr/>
        </p:nvSpPr>
        <p:spPr>
          <a:xfrm>
            <a:off x="6906296" y="433934"/>
            <a:ext cx="117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precipitation</a:t>
            </a:r>
            <a:r>
              <a:rPr lang="en-US" altLang="zh-Hans-HK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Hans-HK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F73EC9-B966-FDAE-C97C-07B206C11E1A}"/>
              </a:ext>
            </a:extLst>
          </p:cNvPr>
          <p:cNvSpPr/>
          <p:nvPr/>
        </p:nvSpPr>
        <p:spPr>
          <a:xfrm>
            <a:off x="784371" y="1101725"/>
            <a:ext cx="7214532" cy="672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58364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16" y="166613"/>
            <a:ext cx="3257447" cy="32140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association</a:t>
            </a: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FEEEF8-854F-BDB5-2CB0-13FDD783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25" y="1101725"/>
            <a:ext cx="6803705" cy="5243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E41B88-D0FB-D5E3-0D67-AD6491E1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7" y="944298"/>
            <a:ext cx="6436164" cy="587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F56549-89B8-0FA4-D2FB-FD10A522CEB3}"/>
              </a:ext>
            </a:extLst>
          </p:cNvPr>
          <p:cNvSpPr txBox="1"/>
          <p:nvPr/>
        </p:nvSpPr>
        <p:spPr>
          <a:xfrm>
            <a:off x="1089175" y="665900"/>
            <a:ext cx="829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diversity</a:t>
            </a:r>
            <a:endParaRPr lang="zh-Hans-HK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F80A36-041F-C68F-0782-FBFC47874F53}"/>
              </a:ext>
            </a:extLst>
          </p:cNvPr>
          <p:cNvSpPr txBox="1"/>
          <p:nvPr/>
        </p:nvSpPr>
        <p:spPr>
          <a:xfrm>
            <a:off x="1677492" y="462678"/>
            <a:ext cx="108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pressure</a:t>
            </a:r>
            <a:endParaRPr lang="zh-Hans-HK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273265-536B-C557-1493-69EA7350FA1C}"/>
              </a:ext>
            </a:extLst>
          </p:cNvPr>
          <p:cNvSpPr txBox="1"/>
          <p:nvPr/>
        </p:nvSpPr>
        <p:spPr>
          <a:xfrm>
            <a:off x="2321862" y="670325"/>
            <a:ext cx="1101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 speed</a:t>
            </a:r>
            <a:endParaRPr lang="zh-Hans-HK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4F1AA8-76A6-EC4E-3DB4-846E88F7A728}"/>
              </a:ext>
            </a:extLst>
          </p:cNvPr>
          <p:cNvSpPr txBox="1"/>
          <p:nvPr/>
        </p:nvSpPr>
        <p:spPr>
          <a:xfrm>
            <a:off x="2993122" y="462678"/>
            <a:ext cx="116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zh-Hans-HK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293DF6-6408-15A4-6427-A1B9DE643C39}"/>
              </a:ext>
            </a:extLst>
          </p:cNvPr>
          <p:cNvSpPr txBox="1"/>
          <p:nvPr/>
        </p:nvSpPr>
        <p:spPr>
          <a:xfrm>
            <a:off x="3510716" y="682526"/>
            <a:ext cx="1461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relative humidity</a:t>
            </a:r>
            <a:endParaRPr lang="zh-Hans-HK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ECDE30-A812-3724-1BCE-DF96350E1023}"/>
              </a:ext>
            </a:extLst>
          </p:cNvPr>
          <p:cNvSpPr txBox="1"/>
          <p:nvPr/>
        </p:nvSpPr>
        <p:spPr>
          <a:xfrm>
            <a:off x="4036305" y="446134"/>
            <a:ext cx="1492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sunshine duration</a:t>
            </a:r>
            <a:endParaRPr lang="zh-Hans-HK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B7657F9-4785-B892-ADBE-12AC8BFB2EC4}"/>
              </a:ext>
            </a:extLst>
          </p:cNvPr>
          <p:cNvSpPr txBox="1"/>
          <p:nvPr/>
        </p:nvSpPr>
        <p:spPr>
          <a:xfrm>
            <a:off x="4846915" y="682525"/>
            <a:ext cx="1550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temperature</a:t>
            </a:r>
            <a:endParaRPr lang="zh-Hans-HK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D66C04-0BF2-8217-450F-4BEA73CBB4C9}"/>
              </a:ext>
            </a:extLst>
          </p:cNvPr>
          <p:cNvSpPr txBox="1"/>
          <p:nvPr/>
        </p:nvSpPr>
        <p:spPr>
          <a:xfrm>
            <a:off x="5392760" y="446135"/>
            <a:ext cx="1513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precipitation</a:t>
            </a:r>
            <a:endParaRPr lang="zh-Hans-HK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3DB3286-E8CA-980B-AF5D-5BD389D4E177}"/>
              </a:ext>
            </a:extLst>
          </p:cNvPr>
          <p:cNvSpPr txBox="1"/>
          <p:nvPr/>
        </p:nvSpPr>
        <p:spPr>
          <a:xfrm>
            <a:off x="6178958" y="688902"/>
            <a:ext cx="1620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 temperature</a:t>
            </a:r>
            <a:endParaRPr lang="zh-Hans-HK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9DBD4A0-8EFA-D122-D80E-9806EF0F26E4}"/>
              </a:ext>
            </a:extLst>
          </p:cNvPr>
          <p:cNvSpPr txBox="1"/>
          <p:nvPr/>
        </p:nvSpPr>
        <p:spPr>
          <a:xfrm>
            <a:off x="6906296" y="426167"/>
            <a:ext cx="117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precipitation</a:t>
            </a:r>
            <a:r>
              <a:rPr lang="en-US" altLang="zh-Hans-HK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Hans-HK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E34D2A-9C95-B34E-4C39-1C1499151715}"/>
              </a:ext>
            </a:extLst>
          </p:cNvPr>
          <p:cNvSpPr txBox="1"/>
          <p:nvPr/>
        </p:nvSpPr>
        <p:spPr>
          <a:xfrm>
            <a:off x="3372374" y="2106567"/>
            <a:ext cx="2336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ans-HK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collinear effects</a:t>
            </a:r>
          </a:p>
        </p:txBody>
      </p:sp>
    </p:spTree>
    <p:extLst>
      <p:ext uri="{BB962C8B-B14F-4D97-AF65-F5344CB8AC3E}">
        <p14:creationId xmlns:p14="http://schemas.microsoft.com/office/powerpoint/2010/main" val="3133389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30" y="919351"/>
            <a:ext cx="4284495" cy="321408"/>
          </a:xfrm>
        </p:spPr>
        <p:txBody>
          <a:bodyPr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correlation </a:t>
            </a: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A4C74D-0A43-28D9-FDB9-0660EB60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68" y="1458887"/>
            <a:ext cx="4407126" cy="400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F6CACF-837D-CE26-88B2-1D4F9CBC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0" y="2077086"/>
            <a:ext cx="5677192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98" y="965491"/>
            <a:ext cx="6732552" cy="41030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regression</a:t>
            </a:r>
            <a:b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E671C9-2056-A327-80B7-07F0F41E32B4}"/>
                  </a:ext>
                </a:extLst>
              </p:cNvPr>
              <p:cNvSpPr txBox="1"/>
              <p:nvPr/>
            </p:nvSpPr>
            <p:spPr>
              <a:xfrm>
                <a:off x="787654" y="1333850"/>
                <a:ext cx="666544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Hans-HK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Predictor variables, </a:t>
                </a:r>
                <a:r>
                  <a:rPr lang="zh-Hans-HK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X = temperature, wind speed, air pressure, relative humidity, precipitation</a:t>
                </a:r>
                <a:endParaRPr lang="en-US" altLang="zh-Hans-HK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Hans-HK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Remove collinear factors</a:t>
                </a:r>
              </a:p>
              <a:p>
                <a:endParaRPr lang="en-US" altLang="zh-Hans-HK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Hans-HK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Response variable, y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zh-CN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virome</a:t>
                </a:r>
                <a:r>
                  <a:rPr lang="en-US" altLang="zh-CN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diversity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Hans-HK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Hans-HK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Split the dataset for training and testing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Hans-HK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-HK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Hans-HK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altLang="zh-Hans-HK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Hans-HK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Hans-HK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evaluate the regression model</a:t>
                </a:r>
                <a:endParaRPr lang="zh-Hans-HK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E671C9-2056-A327-80B7-07F0F41E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54" y="1333850"/>
                <a:ext cx="6665440" cy="3416320"/>
              </a:xfrm>
              <a:prstGeom prst="rect">
                <a:avLst/>
              </a:prstGeom>
              <a:blipFill>
                <a:blip r:embed="rId2"/>
                <a:stretch>
                  <a:fillRect l="-1371" t="-1429" r="-2377" b="-3214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054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98" y="965491"/>
            <a:ext cx="6732552" cy="41030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regression in training</a:t>
            </a:r>
            <a:b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3949AD-897A-4C21-713D-1115EC97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26" y="1375795"/>
            <a:ext cx="7036162" cy="3283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778F28A-D48F-F868-B944-26651C6DFF41}"/>
                  </a:ext>
                </a:extLst>
              </p:cNvPr>
              <p:cNvSpPr txBox="1"/>
              <p:nvPr/>
            </p:nvSpPr>
            <p:spPr>
              <a:xfrm>
                <a:off x="1073792" y="4856436"/>
                <a:ext cx="19294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-HK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Hans-HK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altLang="zh-Hans-HK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Hans-HK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Hans-HK" sz="2400" b="0" i="0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= 0.368</a:t>
                </a:r>
                <a:endParaRPr lang="zh-Hans-HK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778F28A-D48F-F868-B944-26651C6D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2" y="4856436"/>
                <a:ext cx="1929468" cy="461665"/>
              </a:xfrm>
              <a:prstGeom prst="rect">
                <a:avLst/>
              </a:prstGeom>
              <a:blipFill>
                <a:blip r:embed="rId3"/>
                <a:stretch>
                  <a:fillRect l="-631" t="-10667" b="-30667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20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98" y="965491"/>
            <a:ext cx="6732552" cy="41030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regression in testing</a:t>
            </a:r>
            <a:b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C51725-462B-B91F-B390-D7C10154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45" y="1375795"/>
            <a:ext cx="3740342" cy="1447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37665D-BC8F-1E92-C063-A3351A023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927" y="1877470"/>
            <a:ext cx="2997354" cy="444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FF6A64-11BE-3D6A-E69F-99B20A91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45" y="2907287"/>
            <a:ext cx="6102664" cy="5778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407B8B-F954-9EDE-4211-E7A67E595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45" y="3539042"/>
            <a:ext cx="2521080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8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98" y="1489195"/>
            <a:ext cx="6732552" cy="410304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regression</a:t>
            </a:r>
            <a:b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zh-Hans-HK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F3327E-60A6-8A13-83A8-90B1FDDAB142}"/>
              </a:ext>
            </a:extLst>
          </p:cNvPr>
          <p:cNvSpPr txBox="1"/>
          <p:nvPr/>
        </p:nvSpPr>
        <p:spPr>
          <a:xfrm>
            <a:off x="704288" y="207298"/>
            <a:ext cx="75706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ecoclimate factors do contribute to </a:t>
            </a:r>
            <a:r>
              <a:rPr lang="en-US" altLang="zh-Hans-HK" sz="2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diversity? </a:t>
            </a:r>
            <a:endParaRPr lang="zh-Hans-HK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6C68DF-9C52-E731-9F65-ADD0B43B3A8B}"/>
              </a:ext>
            </a:extLst>
          </p:cNvPr>
          <p:cNvSpPr txBox="1"/>
          <p:nvPr/>
        </p:nvSpPr>
        <p:spPr>
          <a:xfrm>
            <a:off x="792759" y="1783944"/>
            <a:ext cx="748216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multivariate regression could reflect an association between </a:t>
            </a:r>
            <a:r>
              <a:rPr lang="en-US" altLang="zh-Hans-HK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virome</a:t>
            </a: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diversity and 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ecoclimate factors.</a:t>
            </a:r>
          </a:p>
          <a:p>
            <a:endParaRPr lang="en-US" altLang="zh-Hans-H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a </a:t>
            </a: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en-US" altLang="zh-Hans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model is not good enough.</a:t>
            </a:r>
          </a:p>
          <a:p>
            <a:endParaRPr lang="en-US" altLang="zh-Hans-H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complicated machine (deep) learning models may help to model such associations (next lecture). </a:t>
            </a:r>
          </a:p>
        </p:txBody>
      </p:sp>
    </p:spTree>
    <p:extLst>
      <p:ext uri="{BB962C8B-B14F-4D97-AF65-F5344CB8AC3E}">
        <p14:creationId xmlns:p14="http://schemas.microsoft.com/office/powerpoint/2010/main" val="372178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to explore a big </a:t>
            </a:r>
            <a:r>
              <a:rPr lang="en-US" altLang="zh-Hans-HK" sz="2800" b="0" i="0" u="none" strike="noStrike" baseline="0" dirty="0"/>
              <a:t>biomedical data?</a:t>
            </a:r>
            <a:br>
              <a:rPr lang="en-US" altLang="zh-Hans-HK" sz="2800" b="0" i="0" u="none" strike="noStrike" baseline="0" dirty="0"/>
            </a:br>
            <a:endParaRPr lang="en-H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F193EE-1539-BB72-DB86-346D6B31EBBF}"/>
              </a:ext>
            </a:extLst>
          </p:cNvPr>
          <p:cNvSpPr txBox="1"/>
          <p:nvPr/>
        </p:nvSpPr>
        <p:spPr>
          <a:xfrm>
            <a:off x="583528" y="710820"/>
            <a:ext cx="80043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-HK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tutorial to explore how to analysis a metagenomic dataset.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Dimensionality reduction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Multivariable associations and regressions</a:t>
            </a:r>
          </a:p>
          <a:p>
            <a:endParaRPr lang="en-US" altLang="zh-Hans-HK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35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398" y="2768887"/>
            <a:ext cx="2207203" cy="538641"/>
          </a:xfrm>
        </p:spPr>
        <p:txBody>
          <a:bodyPr>
            <a:noAutofit/>
          </a:bodyPr>
          <a:lstStyle/>
          <a:p>
            <a:pPr lvl="1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Hands on trial</a:t>
            </a:r>
            <a:endParaRPr lang="en-HK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67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0A83E25-5AF4-19FA-0E3E-4D47D4B4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632909"/>
            <a:ext cx="3057237" cy="300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9" y="231625"/>
            <a:ext cx="1902520" cy="321408"/>
          </a:xfrm>
        </p:spPr>
        <p:txBody>
          <a:bodyPr>
            <a:noAutofit/>
          </a:bodyPr>
          <a:lstStyle/>
          <a:p>
            <a:r>
              <a:rPr lang="en-HK" altLang="zh-Hans-HK" sz="2800" dirty="0"/>
              <a:t>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1DDE01-4751-05EE-7245-0F7BB0F5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35" y="560766"/>
            <a:ext cx="4160192" cy="224629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2379F6D-2157-E162-86D5-D4A43733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29411"/>
              </p:ext>
            </p:extLst>
          </p:nvPr>
        </p:nvGraphicFramePr>
        <p:xfrm>
          <a:off x="254001" y="3771551"/>
          <a:ext cx="4864100" cy="2844800"/>
        </p:xfrm>
        <a:graphic>
          <a:graphicData uri="http://schemas.openxmlformats.org/drawingml/2006/table">
            <a:tbl>
              <a:tblPr/>
              <a:tblGrid>
                <a:gridCol w="1765300">
                  <a:extLst>
                    <a:ext uri="{9D8B030D-6E8A-4147-A177-3AD203B41FA5}">
                      <a16:colId xmlns:a16="http://schemas.microsoft.com/office/drawing/2014/main" val="216998503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0645569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79103216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Group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Group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significantly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diffreent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723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1819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7342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855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6166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Farmland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860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283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5052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8114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2604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38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388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Subtropical shrubland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25236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2268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grassland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10211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Temperate forest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3145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9B00B80-94DC-9BBA-66AB-C65A63CE6247}"/>
              </a:ext>
            </a:extLst>
          </p:cNvPr>
          <p:cNvSpPr txBox="1"/>
          <p:nvPr/>
        </p:nvSpPr>
        <p:spPr>
          <a:xfrm>
            <a:off x="5446962" y="3494029"/>
            <a:ext cx="3346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HK" altLang="zh-Hans-HK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 Farmland is significantly different from Desert, it is overlapping/close with Desert using LDA.</a:t>
            </a:r>
          </a:p>
          <a:p>
            <a:pPr lvl="1"/>
            <a:endParaRPr lang="en-HK" altLang="zh-Hans-H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HK" altLang="zh-Hans-HK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2D projection from high dimensions to low may miss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903910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0A83E25-5AF4-19FA-0E3E-4D47D4B4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632909"/>
            <a:ext cx="3057237" cy="300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2AFA3-AB89-4865-8B39-169C21B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9" y="231625"/>
            <a:ext cx="1902520" cy="321408"/>
          </a:xfrm>
        </p:spPr>
        <p:txBody>
          <a:bodyPr>
            <a:noAutofit/>
          </a:bodyPr>
          <a:lstStyle/>
          <a:p>
            <a:r>
              <a:rPr lang="en-HK" altLang="zh-Hans-HK" sz="2800" dirty="0"/>
              <a:t>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1DDE01-4751-05EE-7245-0F7BB0F5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35" y="560766"/>
            <a:ext cx="4160192" cy="2246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B00B80-94DC-9BBA-66AB-C65A63CE6247}"/>
              </a:ext>
            </a:extLst>
          </p:cNvPr>
          <p:cNvSpPr txBox="1"/>
          <p:nvPr/>
        </p:nvSpPr>
        <p:spPr>
          <a:xfrm>
            <a:off x="766789" y="3850548"/>
            <a:ext cx="78507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HK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we improve the clustering methods to sperate them better?</a:t>
            </a:r>
          </a:p>
          <a:p>
            <a:pPr lvl="1"/>
            <a:r>
              <a:rPr lang="en-HK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  Linear or non-linear RD method?</a:t>
            </a:r>
          </a:p>
          <a:p>
            <a:pPr marL="342900" lvl="1" indent="-342900">
              <a:buFontTx/>
              <a:buChar char="-"/>
            </a:pPr>
            <a:r>
              <a:rPr lang="en-HK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pre-processing?</a:t>
            </a:r>
          </a:p>
          <a:p>
            <a:pPr marL="342900" lvl="1" indent="-342900">
              <a:buFontTx/>
              <a:buChar char="-"/>
            </a:pP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scikit-learn</a:t>
            </a:r>
            <a:endParaRPr lang="en-HK" altLang="zh-Hans-HK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7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E243C-1888-8DE1-FE06-7ED98D48D77D}"/>
              </a:ext>
            </a:extLst>
          </p:cNvPr>
          <p:cNvSpPr txBox="1"/>
          <p:nvPr/>
        </p:nvSpPr>
        <p:spPr>
          <a:xfrm>
            <a:off x="679508" y="136524"/>
            <a:ext cx="8149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Metagenomic sequencing</a:t>
            </a:r>
            <a:endParaRPr lang="zh-Hans-HK" altLang="en-US" sz="2400" dirty="0">
              <a:solidFill>
                <a:srgbClr val="2A2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图片包含 图标&#10;&#10;描述已自动生成">
            <a:extLst>
              <a:ext uri="{FF2B5EF4-FFF2-40B4-BE49-F238E27FC236}">
                <a16:creationId xmlns:a16="http://schemas.microsoft.com/office/drawing/2014/main" id="{D7D2B2E6-94FD-BFDD-F3D8-C845B589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15" y="898169"/>
            <a:ext cx="6480061" cy="43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0519439-886B-D329-C4A8-1FA06A0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6" y="882154"/>
            <a:ext cx="5785632" cy="51902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E243C-1888-8DE1-FE06-7ED98D48D77D}"/>
              </a:ext>
            </a:extLst>
          </p:cNvPr>
          <p:cNvSpPr txBox="1"/>
          <p:nvPr/>
        </p:nvSpPr>
        <p:spPr>
          <a:xfrm>
            <a:off x="679508" y="136524"/>
            <a:ext cx="81499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Taxonomy classification</a:t>
            </a:r>
            <a:endParaRPr lang="zh-Hans-HK" altLang="en-US" sz="2800" dirty="0">
              <a:solidFill>
                <a:srgbClr val="2A2A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00D521-1B58-09B2-7470-F142C07A896F}"/>
              </a:ext>
            </a:extLst>
          </p:cNvPr>
          <p:cNvSpPr txBox="1"/>
          <p:nvPr/>
        </p:nvSpPr>
        <p:spPr>
          <a:xfrm>
            <a:off x="6027642" y="2828835"/>
            <a:ext cx="25683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Abundance</a:t>
            </a:r>
            <a:r>
              <a:rPr lang="en-US" altLang="zh-Hans-HK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 metagenomic sample </a:t>
            </a:r>
            <a:endParaRPr lang="zh-Hans-HK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8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8" name="图片 7" descr="日程表&#10;&#10;中度可信度描述已自动生成">
            <a:extLst>
              <a:ext uri="{FF2B5EF4-FFF2-40B4-BE49-F238E27FC236}">
                <a16:creationId xmlns:a16="http://schemas.microsoft.com/office/drawing/2014/main" id="{60219994-FD2B-1E6B-BCA9-137103D5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" y="468400"/>
            <a:ext cx="4401442" cy="60198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4746812" y="468400"/>
            <a:ext cx="40321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Heatmaps show </a:t>
            </a:r>
            <a:r>
              <a:rPr lang="en-US" altLang="zh-Hans-HK" sz="2400" b="0" i="0" dirty="0">
                <a:solidFill>
                  <a:srgbClr val="2A2A2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abundance of each vertebrate-associated viral family (A) and viral species (B) in different ecotypes.</a:t>
            </a:r>
          </a:p>
          <a:p>
            <a:endParaRPr lang="en-US" altLang="zh-Hans-HK" sz="2400" dirty="0">
              <a:solidFill>
                <a:srgbClr val="2A2A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Ecotype as a specific environmental condition associated with multiple ecoclimate factors.</a:t>
            </a:r>
            <a:endParaRPr lang="en-US" altLang="zh-Hans-HK" sz="2400" dirty="0">
              <a:solidFill>
                <a:srgbClr val="2A2A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3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8" name="图片 7" descr="日程表&#10;&#10;中度可信度描述已自动生成">
            <a:extLst>
              <a:ext uri="{FF2B5EF4-FFF2-40B4-BE49-F238E27FC236}">
                <a16:creationId xmlns:a16="http://schemas.microsoft.com/office/drawing/2014/main" id="{60219994-FD2B-1E6B-BCA9-137103D5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" y="468400"/>
            <a:ext cx="4401442" cy="60198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4746812" y="468400"/>
            <a:ext cx="40321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viral abundance and composition different in different ecotypes?</a:t>
            </a:r>
          </a:p>
          <a:p>
            <a:endParaRPr lang="en-US" altLang="zh-Hans-HK" sz="2400" b="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-HK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hypothesis is a significant association between them.</a:t>
            </a:r>
            <a:endParaRPr lang="zh-Hans-HK" altLang="en-US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C7A0C5-F2E2-DB0F-D750-55DA3561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85" y="2500516"/>
            <a:ext cx="9144000" cy="38558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578B-0F69-4D15-B35C-BE8D24D2A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59EFB2-B7D7-603C-67B5-CC91A28BABDA}"/>
              </a:ext>
            </a:extLst>
          </p:cNvPr>
          <p:cNvSpPr txBox="1"/>
          <p:nvPr/>
        </p:nvSpPr>
        <p:spPr>
          <a:xfrm>
            <a:off x="860613" y="138947"/>
            <a:ext cx="182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zh-Hans-HK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E39A0E-CBCF-6104-F270-FDF33AFB1A91}"/>
              </a:ext>
            </a:extLst>
          </p:cNvPr>
          <p:cNvSpPr txBox="1"/>
          <p:nvPr/>
        </p:nvSpPr>
        <p:spPr>
          <a:xfrm>
            <a:off x="860613" y="662167"/>
            <a:ext cx="7402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ans-HK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https://github.com/id-bioinfo/BIOF3001_Workshop2/blob/main/sample_virus_abundance.csv</a:t>
            </a:r>
          </a:p>
          <a:p>
            <a:r>
              <a:rPr lang="en-US" altLang="zh-Hans-HK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 Moodle</a:t>
            </a:r>
            <a:endParaRPr lang="zh-Hans-HK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AC9A0784-2348-A8D8-0764-E72182998182}"/>
              </a:ext>
            </a:extLst>
          </p:cNvPr>
          <p:cNvSpPr/>
          <p:nvPr/>
        </p:nvSpPr>
        <p:spPr>
          <a:xfrm>
            <a:off x="8498338" y="2774303"/>
            <a:ext cx="268942" cy="389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41346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1225</Words>
  <Application>Microsoft Office PowerPoint</Application>
  <PresentationFormat>全屏显示(4:3)</PresentationFormat>
  <Paragraphs>331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Arial</vt:lpstr>
      <vt:lpstr>Consolas</vt:lpstr>
      <vt:lpstr>Calibri</vt:lpstr>
      <vt:lpstr>等线</vt:lpstr>
      <vt:lpstr>Wingdings</vt:lpstr>
      <vt:lpstr>Cambria Math</vt:lpstr>
      <vt:lpstr>Office Theme</vt:lpstr>
      <vt:lpstr>PowerPoint 演示文稿</vt:lpstr>
      <vt:lpstr>How to explore a big biomedical data? </vt:lpstr>
      <vt:lpstr>PowerPoint 演示文稿</vt:lpstr>
      <vt:lpstr>How to explore a big biomedical data?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Dimensionality reduction </vt:lpstr>
      <vt:lpstr>Dimensionality reduction (DR) </vt:lpstr>
      <vt:lpstr>scikit-learn</vt:lpstr>
      <vt:lpstr>PCA and LDA</vt:lpstr>
      <vt:lpstr>PCA</vt:lpstr>
      <vt:lpstr>LDA</vt:lpstr>
      <vt:lpstr>PCA and LDA with data standardization</vt:lpstr>
      <vt:lpstr>PowerPoint 演示文稿</vt:lpstr>
      <vt:lpstr>PowerPoint 演示文稿</vt:lpstr>
      <vt:lpstr>Different virome patterns in different ecotypes</vt:lpstr>
      <vt:lpstr>Different virome diversity in different ecotypes</vt:lpstr>
      <vt:lpstr>Different virome diversity in different ecotypes</vt:lpstr>
      <vt:lpstr>Distribution checking</vt:lpstr>
      <vt:lpstr>Wilcoxon rank-sum test</vt:lpstr>
      <vt:lpstr>Multivariable associations and regressions </vt:lpstr>
      <vt:lpstr>Multivariate association</vt:lpstr>
      <vt:lpstr>Multivariate association</vt:lpstr>
      <vt:lpstr>Multivariate association</vt:lpstr>
      <vt:lpstr>Multivariate correlation </vt:lpstr>
      <vt:lpstr>Multivariate regression </vt:lpstr>
      <vt:lpstr>Multivariate regression in training </vt:lpstr>
      <vt:lpstr>Multivariate regression in testing </vt:lpstr>
      <vt:lpstr>Multivariate regression </vt:lpstr>
      <vt:lpstr>Hands on trial</vt:lpstr>
      <vt:lpstr>Scenario</vt:lpstr>
      <vt:lpstr>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ttylam</dc:creator>
  <cp:lastModifiedBy>Yongtao Ye</cp:lastModifiedBy>
  <cp:revision>78</cp:revision>
  <dcterms:created xsi:type="dcterms:W3CDTF">2016-10-13T06:10:56Z</dcterms:created>
  <dcterms:modified xsi:type="dcterms:W3CDTF">2024-09-12T03:40:01Z</dcterms:modified>
</cp:coreProperties>
</file>